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256" r:id="rId2"/>
    <p:sldId id="271" r:id="rId3"/>
    <p:sldId id="257" r:id="rId4"/>
    <p:sldId id="270" r:id="rId5"/>
    <p:sldId id="261" r:id="rId6"/>
    <p:sldId id="263" r:id="rId7"/>
    <p:sldId id="278" r:id="rId8"/>
    <p:sldId id="260" r:id="rId9"/>
    <p:sldId id="259" r:id="rId10"/>
    <p:sldId id="274" r:id="rId11"/>
    <p:sldId id="258" r:id="rId12"/>
    <p:sldId id="272" r:id="rId13"/>
    <p:sldId id="265" r:id="rId14"/>
    <p:sldId id="266" r:id="rId15"/>
    <p:sldId id="276" r:id="rId16"/>
    <p:sldId id="269" r:id="rId17"/>
    <p:sldId id="267" r:id="rId1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0"/>
    <p:restoredTop sz="94663"/>
  </p:normalViewPr>
  <p:slideViewPr>
    <p:cSldViewPr snapToGrid="0" snapToObjects="1">
      <p:cViewPr varScale="1">
        <p:scale>
          <a:sx n="156" d="100"/>
          <a:sy n="156" d="100"/>
        </p:scale>
        <p:origin x="360" y="1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A54F4F-9AA4-7D40-BE3E-3653F1CEA1E7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0EA70-D264-A843-9216-0D11A5560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62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Usually two day interviews. 360 degree evaluation. Cover letter.</a:t>
            </a:r>
          </a:p>
          <a:p>
            <a:r>
              <a:rPr lang="en-US" dirty="0"/>
              <a:t>Promote</a:t>
            </a:r>
            <a:r>
              <a:rPr lang="en-US" baseline="0" dirty="0"/>
              <a:t> yourself- team player and clinical acumen as team strengths. Show what you can do. Don’t focus on the perceived weaknesses</a:t>
            </a:r>
          </a:p>
          <a:p>
            <a:r>
              <a:rPr lang="en-US" baseline="0" dirty="0"/>
              <a:t>Communication- direct communication. Indirect communication – firm handshake. </a:t>
            </a:r>
          </a:p>
          <a:p>
            <a:r>
              <a:rPr lang="en-US" baseline="0" dirty="0"/>
              <a:t>Network and </a:t>
            </a:r>
            <a:r>
              <a:rPr lang="en-US" baseline="0" dirty="0" err="1"/>
              <a:t>collaboarte</a:t>
            </a:r>
            <a:r>
              <a:rPr lang="en-US" baseline="0" dirty="0"/>
              <a:t>. Paid interviews. Explore the opportunity.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A70-D264-A843-9216-0D11A5560A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533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Win</a:t>
            </a:r>
            <a:r>
              <a:rPr lang="en-US" baseline="0" dirty="0"/>
              <a:t> win situation for both- if you don</a:t>
            </a:r>
            <a:r>
              <a:rPr lang="fr-FR" baseline="0" dirty="0"/>
              <a:t>’</a:t>
            </a:r>
            <a:r>
              <a:rPr lang="en-US" baseline="0" dirty="0"/>
              <a:t>t ask you will not get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A70-D264-A843-9216-0D11A5560A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312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It may be an activity?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subject (patient care)?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A70-D264-A843-9216-0D11A5560A8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41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A70-D264-A843-9216-0D11A5560A8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962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Annual check- performance</a:t>
            </a:r>
            <a:r>
              <a:rPr lang="en-US" baseline="0" dirty="0"/>
              <a:t> review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A70-D264-A843-9216-0D11A5560A8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152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Self promotion and self branding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A70-D264-A843-9216-0D11A5560A8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17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BEF79-67E2-6048-9E04-238BEAB07525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A9886-0A2D-1140-9C8E-DABF01D01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BEF79-67E2-6048-9E04-238BEAB07525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A9886-0A2D-1140-9C8E-DABF01D01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BEF79-67E2-6048-9E04-238BEAB07525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A9886-0A2D-1140-9C8E-DABF01D01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BEF79-67E2-6048-9E04-238BEAB07525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A9886-0A2D-1140-9C8E-DABF01D01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BEF79-67E2-6048-9E04-238BEAB07525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A9886-0A2D-1140-9C8E-DABF01D01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BEF79-67E2-6048-9E04-238BEAB07525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A9886-0A2D-1140-9C8E-DABF01D01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BEF79-67E2-6048-9E04-238BEAB07525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A9886-0A2D-1140-9C8E-DABF01D01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BEF79-67E2-6048-9E04-238BEAB07525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A9886-0A2D-1140-9C8E-DABF01D01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BEF79-67E2-6048-9E04-238BEAB07525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A9886-0A2D-1140-9C8E-DABF01D01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BEF79-67E2-6048-9E04-238BEAB07525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A9886-0A2D-1140-9C8E-DABF01D01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BEF79-67E2-6048-9E04-238BEAB07525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A9886-0A2D-1140-9C8E-DABF01D01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BEF79-67E2-6048-9E04-238BEAB07525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A9886-0A2D-1140-9C8E-DABF01D01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60331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Early Career Transition for Women in Nephrology</a:t>
            </a:r>
            <a:br>
              <a:rPr lang="en-US" b="1" dirty="0"/>
            </a:br>
            <a:endParaRPr lang="en-US" sz="33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04764"/>
            <a:ext cx="6400800" cy="131445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Silvi Shah, MD, MS, FASN, FACP</a:t>
            </a:r>
          </a:p>
          <a:p>
            <a:r>
              <a:rPr lang="en-US" dirty="0">
                <a:solidFill>
                  <a:schemeClr val="tx1"/>
                </a:solidFill>
              </a:rPr>
              <a:t>University of Cincinnati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449" y="4419214"/>
            <a:ext cx="1961984" cy="6395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5039" y="4771962"/>
            <a:ext cx="1217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@</a:t>
            </a:r>
            <a:r>
              <a:rPr lang="en-US" b="1" dirty="0" err="1"/>
              <a:t>silvishah</a:t>
            </a:r>
            <a:endParaRPr lang="en-US" b="1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4302410-E051-5C4C-A36A-147CD88C0C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977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05"/>
    </mc:Choice>
    <mc:Fallback>
      <p:transition spd="slow" advTm="21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4-07 at 4.17.0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99" y="1312862"/>
            <a:ext cx="7442200" cy="30384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0885" y="661402"/>
            <a:ext cx="9232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Never Negotiate in your emotional basement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CE8820F-FF6A-2D4B-B224-C8DA8857D1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693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436"/>
    </mc:Choice>
    <mc:Fallback>
      <p:transition spd="slow" advTm="45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Your Portfolio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70029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What is your area of excellence?</a:t>
            </a:r>
          </a:p>
          <a:p>
            <a:endParaRPr lang="en-US" dirty="0"/>
          </a:p>
          <a:p>
            <a:r>
              <a:rPr lang="en-US" dirty="0"/>
              <a:t>What ties your activities together? Discern a “theme” among your  teaching, research, service, and patient care </a:t>
            </a:r>
          </a:p>
          <a:p>
            <a:endParaRPr lang="en-US" dirty="0"/>
          </a:p>
          <a:p>
            <a:r>
              <a:rPr lang="en-US" dirty="0"/>
              <a:t>How can you and your activities align with those of your department?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5039" y="4771962"/>
            <a:ext cx="1217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@</a:t>
            </a:r>
            <a:r>
              <a:rPr lang="en-US" b="1" dirty="0" err="1"/>
              <a:t>silvishah</a:t>
            </a:r>
            <a:endParaRPr lang="en-US" b="1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C0CFBFF-6621-BF4A-858B-60CC2A161D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637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565"/>
    </mc:Choice>
    <mc:Fallback>
      <p:transition spd="slow" advTm="147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4-07 at 3.45.4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208" y="670967"/>
            <a:ext cx="6502400" cy="36861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578" y="4713059"/>
            <a:ext cx="1217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@</a:t>
            </a:r>
            <a:r>
              <a:rPr lang="en-US" b="1" dirty="0" err="1"/>
              <a:t>silvishah</a:t>
            </a:r>
            <a:endParaRPr lang="en-US" b="1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B4266F2-9F42-1242-9051-F8C61B761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98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163"/>
    </mc:Choice>
    <mc:Fallback>
      <p:transition spd="slow" advTm="43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607" y="23185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Career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406"/>
            <a:ext cx="8229600" cy="339447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Develop a written action plan</a:t>
            </a:r>
          </a:p>
          <a:p>
            <a:pPr lvl="1">
              <a:buFont typeface="Wingdings" charset="2"/>
              <a:buChar char="§"/>
            </a:pPr>
            <a:r>
              <a:rPr lang="en-US" dirty="0"/>
              <a:t>2-5 year vision</a:t>
            </a:r>
          </a:p>
          <a:p>
            <a:pPr lvl="1">
              <a:buFont typeface="Wingdings" charset="2"/>
              <a:buChar char="§"/>
            </a:pPr>
            <a:r>
              <a:rPr lang="en-US" dirty="0"/>
              <a:t>Goals</a:t>
            </a:r>
          </a:p>
          <a:p>
            <a:pPr lvl="1">
              <a:buFont typeface="Wingdings" charset="2"/>
              <a:buChar char="§"/>
            </a:pPr>
            <a:r>
              <a:rPr lang="en-US" dirty="0"/>
              <a:t>Annual check-up </a:t>
            </a:r>
          </a:p>
          <a:p>
            <a:pPr lvl="1">
              <a:buFont typeface="Wingdings" charset="2"/>
              <a:buChar char="§"/>
            </a:pPr>
            <a:r>
              <a:rPr lang="en-US" dirty="0"/>
              <a:t>Performance review</a:t>
            </a:r>
          </a:p>
          <a:p>
            <a:pPr lvl="1">
              <a:buFont typeface="Wingdings" charset="2"/>
              <a:buChar char="§"/>
            </a:pPr>
            <a:r>
              <a:rPr lang="en-US" dirty="0"/>
              <a:t>Have a trusted person review and guide</a:t>
            </a:r>
          </a:p>
        </p:txBody>
      </p:sp>
      <p:pic>
        <p:nvPicPr>
          <p:cNvPr id="4" name="Picture 3" descr="Screen Shot 2019-04-07 at 11.06.53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2957"/>
            <a:ext cx="2193023" cy="108054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9BDC4DA-CB21-6343-A172-2971D7F308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759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731"/>
    </mc:Choice>
    <mc:Fallback>
      <p:transition spd="slow" advTm="71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7593"/>
            <a:ext cx="8229600" cy="857250"/>
          </a:xfrm>
        </p:spPr>
        <p:txBody>
          <a:bodyPr/>
          <a:lstStyle/>
          <a:p>
            <a:r>
              <a:rPr lang="en-US" dirty="0"/>
              <a:t>Manage your Career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040" y="974844"/>
            <a:ext cx="7761641" cy="379711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lvl="1">
              <a:buFont typeface="Wingdings" charset="2"/>
              <a:buChar char="§"/>
            </a:pPr>
            <a:r>
              <a:rPr lang="en-US" dirty="0"/>
              <a:t>Identify resources and opportunities - be proactive! </a:t>
            </a:r>
          </a:p>
          <a:p>
            <a:pPr lvl="1">
              <a:buFont typeface="Wingdings" charset="2"/>
              <a:buChar char="§"/>
            </a:pPr>
            <a:endParaRPr lang="en-US" dirty="0"/>
          </a:p>
          <a:p>
            <a:pPr lvl="1">
              <a:buFont typeface="Wingdings" charset="2"/>
              <a:buChar char="§"/>
            </a:pPr>
            <a:r>
              <a:rPr lang="en-US" dirty="0"/>
              <a:t>Update job description and effort allocation</a:t>
            </a:r>
          </a:p>
          <a:p>
            <a:pPr lvl="1">
              <a:buFont typeface="Wingdings" charset="2"/>
              <a:buChar char="§"/>
            </a:pPr>
            <a:endParaRPr lang="en-US" dirty="0"/>
          </a:p>
          <a:p>
            <a:pPr lvl="1">
              <a:buFont typeface="Wingdings" charset="2"/>
              <a:buChar char="§"/>
            </a:pPr>
            <a:r>
              <a:rPr lang="en-US" dirty="0"/>
              <a:t>Advocate for yourself</a:t>
            </a:r>
          </a:p>
          <a:p>
            <a:pPr marL="457200" lvl="1" indent="0">
              <a:buNone/>
            </a:pPr>
            <a:endParaRPr lang="en-US" dirty="0"/>
          </a:p>
          <a:p>
            <a:pPr lvl="1">
              <a:buFont typeface="Wingdings" charset="2"/>
              <a:buChar char="§"/>
            </a:pPr>
            <a:r>
              <a:rPr lang="en-US" dirty="0"/>
              <a:t>Network and collaborate</a:t>
            </a:r>
          </a:p>
          <a:p>
            <a:pPr marL="457200" lvl="1" indent="0">
              <a:buNone/>
            </a:pPr>
            <a:endParaRPr lang="en-US" dirty="0"/>
          </a:p>
          <a:p>
            <a:pPr lvl="1">
              <a:buFont typeface="Wingdings" charset="2"/>
              <a:buChar char="§"/>
            </a:pPr>
            <a:r>
              <a:rPr lang="en-US" dirty="0"/>
              <a:t>Review institution criteria for promotion. What activities count? Talk with recently promoted faculty.</a:t>
            </a:r>
          </a:p>
          <a:p>
            <a:pPr marL="457200" lvl="1" indent="0">
              <a:buNone/>
            </a:pPr>
            <a:endParaRPr lang="en-US" dirty="0"/>
          </a:p>
          <a:p>
            <a:pPr lvl="1">
              <a:buFont typeface="Wingdings" charset="2"/>
              <a:buChar char="§"/>
            </a:pPr>
            <a:r>
              <a:rPr lang="en-US" dirty="0"/>
              <a:t>Review your CV with your department chair, member of promotion and tenure committee</a:t>
            </a:r>
          </a:p>
          <a:p>
            <a:pPr lvl="1">
              <a:buFont typeface="Wingdings" charset="2"/>
              <a:buChar char="§"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5039" y="4771962"/>
            <a:ext cx="1217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@</a:t>
            </a:r>
            <a:r>
              <a:rPr lang="en-US" b="1" dirty="0" err="1"/>
              <a:t>silvishah</a:t>
            </a:r>
            <a:endParaRPr lang="en-US" b="1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83AD595-8614-B849-A45A-E2B3DD3FCD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389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401"/>
    </mc:Choice>
    <mc:Fallback>
      <p:transition spd="slow" advTm="172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b="1" dirty="0"/>
              <a:t>Promotion Criteria – Assistant to Associate</a:t>
            </a:r>
          </a:p>
        </p:txBody>
      </p:sp>
      <p:pic>
        <p:nvPicPr>
          <p:cNvPr id="3" name="Picture 2" descr="Screen Shot 2019-04-07 at 4.18.0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26" y="1448376"/>
            <a:ext cx="8547508" cy="30855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7694" y="4733324"/>
            <a:ext cx="1217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@</a:t>
            </a:r>
            <a:r>
              <a:rPr lang="en-US" b="1" dirty="0" err="1"/>
              <a:t>silvishah</a:t>
            </a:r>
            <a:endParaRPr lang="en-US" b="1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49FDFF6-DB25-8E42-984E-ADF52323E2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71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561"/>
    </mc:Choice>
    <mc:Fallback>
      <p:transition spd="slow" advTm="58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Self-Promote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0416"/>
            <a:ext cx="8686800" cy="3592328"/>
          </a:xfrm>
        </p:spPr>
        <p:txBody>
          <a:bodyPr>
            <a:normAutofit lnSpcReduction="10000"/>
          </a:bodyPr>
          <a:lstStyle/>
          <a:p>
            <a:r>
              <a:rPr lang="en-US" sz="3000" dirty="0"/>
              <a:t>Communicate your achievements to leadership</a:t>
            </a:r>
          </a:p>
          <a:p>
            <a:pPr marL="0" indent="0">
              <a:buNone/>
            </a:pPr>
            <a:endParaRPr lang="en-US" sz="3000" dirty="0"/>
          </a:p>
          <a:p>
            <a:r>
              <a:rPr lang="en-US" sz="3000" dirty="0"/>
              <a:t>Prepare your 2-minute elevator speech</a:t>
            </a:r>
          </a:p>
          <a:p>
            <a:pPr marL="0" indent="0">
              <a:buNone/>
            </a:pPr>
            <a:endParaRPr lang="en-US" sz="3000" dirty="0"/>
          </a:p>
          <a:p>
            <a:r>
              <a:rPr lang="en-US" sz="3000" dirty="0"/>
              <a:t>Use institute media office</a:t>
            </a:r>
          </a:p>
          <a:p>
            <a:pPr marL="0" indent="0">
              <a:buNone/>
            </a:pPr>
            <a:endParaRPr lang="en-US" sz="3000" dirty="0"/>
          </a:p>
          <a:p>
            <a:r>
              <a:rPr lang="en-US" sz="3000" dirty="0"/>
              <a:t>Use social media</a:t>
            </a:r>
          </a:p>
        </p:txBody>
      </p:sp>
      <p:pic>
        <p:nvPicPr>
          <p:cNvPr id="4" name="Picture 3" descr="Screen Shot 2019-04-07 at 11.18.10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562" y="3513030"/>
            <a:ext cx="3819178" cy="14533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6624" y="4702648"/>
            <a:ext cx="1217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@</a:t>
            </a:r>
            <a:r>
              <a:rPr lang="en-US" b="1" dirty="0" err="1"/>
              <a:t>silvishah</a:t>
            </a:r>
            <a:endParaRPr lang="en-US" b="1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22A132C-816D-3041-A0D2-129AB96E10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9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228"/>
    </mc:Choice>
    <mc:Fallback>
      <p:transition spd="slow" advTm="73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4387" y="4723191"/>
            <a:ext cx="1217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@</a:t>
            </a:r>
            <a:r>
              <a:rPr lang="en-US" b="1" dirty="0" err="1"/>
              <a:t>silvishah</a:t>
            </a:r>
            <a:endParaRPr lang="en-US" b="1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F6AE942-4601-EA4D-9F84-4642B12654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974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65"/>
    </mc:Choice>
    <mc:Fallback>
      <p:transition spd="slow" advTm="8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Member, Media and Communications Committee, American Society of Nephrology </a:t>
            </a:r>
          </a:p>
          <a:p>
            <a:endParaRPr lang="en-US" sz="2400" dirty="0"/>
          </a:p>
          <a:p>
            <a:r>
              <a:rPr lang="en-US" sz="2400" dirty="0"/>
              <a:t>Executive Council, Women in Nephrology</a:t>
            </a:r>
          </a:p>
          <a:p>
            <a:endParaRPr lang="en-US" sz="2400" dirty="0"/>
          </a:p>
          <a:p>
            <a:r>
              <a:rPr lang="en-US" sz="2400" dirty="0"/>
              <a:t>Executive Committee Member, Young faculty Community of Practice, American Society of Transplantation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Member, NSMC and NephJC </a:t>
            </a:r>
          </a:p>
        </p:txBody>
      </p:sp>
      <p:sp>
        <p:nvSpPr>
          <p:cNvPr id="4" name="Rectangle 3"/>
          <p:cNvSpPr/>
          <p:nvPr/>
        </p:nvSpPr>
        <p:spPr>
          <a:xfrm>
            <a:off x="179444" y="4701792"/>
            <a:ext cx="1217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@</a:t>
            </a:r>
            <a:r>
              <a:rPr lang="en-US" b="1" dirty="0" err="1"/>
              <a:t>silvishah</a:t>
            </a:r>
            <a:endParaRPr lang="en-US" b="1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0C03C6B-D657-C545-992A-A316DDB9C7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98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74"/>
    </mc:Choice>
    <mc:Fallback>
      <p:transition spd="slow" advTm="11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085" y="1109440"/>
            <a:ext cx="8229600" cy="33944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Preparing for job interview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Contract negotiation</a:t>
            </a:r>
          </a:p>
          <a:p>
            <a:endParaRPr lang="en-US" dirty="0"/>
          </a:p>
          <a:p>
            <a:r>
              <a:rPr lang="en-US" dirty="0"/>
              <a:t>Building your clinical portfolio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5039" y="4771962"/>
            <a:ext cx="1217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@</a:t>
            </a:r>
            <a:r>
              <a:rPr lang="en-US" b="1" dirty="0" err="1"/>
              <a:t>silvishah</a:t>
            </a:r>
            <a:endParaRPr lang="en-US" b="1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9375C0A-0AF7-E14B-94FE-8D06D8BB20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860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64"/>
    </mc:Choice>
    <mc:Fallback>
      <p:transition spd="slow" advTm="29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4-07 at 10.54.3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65" y="1080258"/>
            <a:ext cx="8326327" cy="31401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3647" y="4652264"/>
            <a:ext cx="1217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@</a:t>
            </a:r>
            <a:r>
              <a:rPr lang="en-US" b="1" dirty="0" err="1"/>
              <a:t>silvishah</a:t>
            </a:r>
            <a:endParaRPr lang="en-US" b="1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E13DDE1-0320-6A41-A305-B29CFE8CD9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888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56"/>
    </mc:Choice>
    <mc:Fallback>
      <p:transition spd="slow" advTm="25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Specifics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Faculty interview – what is it?</a:t>
            </a:r>
          </a:p>
          <a:p>
            <a:endParaRPr lang="en-US" dirty="0"/>
          </a:p>
          <a:p>
            <a:r>
              <a:rPr lang="en-US" dirty="0"/>
              <a:t>Promote yourself</a:t>
            </a:r>
          </a:p>
          <a:p>
            <a:endParaRPr lang="en-US" dirty="0"/>
          </a:p>
          <a:p>
            <a:r>
              <a:rPr lang="en-US" dirty="0"/>
              <a:t>Communication </a:t>
            </a:r>
          </a:p>
          <a:p>
            <a:endParaRPr lang="en-US" dirty="0"/>
          </a:p>
          <a:p>
            <a:r>
              <a:rPr lang="en-US" dirty="0"/>
              <a:t>Use the opportunity to your benefit – network and collaborate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5039" y="4771962"/>
            <a:ext cx="1217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@</a:t>
            </a:r>
            <a:r>
              <a:rPr lang="en-US" b="1" dirty="0" err="1"/>
              <a:t>silvishah</a:t>
            </a:r>
            <a:endParaRPr lang="en-US" b="1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64E9F19-4F2B-DA47-8BEE-63541263FB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637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532"/>
    </mc:Choice>
    <mc:Fallback>
      <p:transition spd="slow" advTm="286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554"/>
            <a:ext cx="8229600" cy="857250"/>
          </a:xfrm>
        </p:spPr>
        <p:txBody>
          <a:bodyPr/>
          <a:lstStyle/>
          <a:p>
            <a:r>
              <a:rPr lang="en-US" dirty="0"/>
              <a:t>Things to Consider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9541"/>
            <a:ext cx="8229600" cy="339447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Leadership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Retention of faculty</a:t>
            </a:r>
          </a:p>
          <a:p>
            <a:endParaRPr lang="en-US" dirty="0"/>
          </a:p>
          <a:p>
            <a:r>
              <a:rPr lang="en-US" dirty="0"/>
              <a:t>Benefits – retirement plans, health insurance, tuition remission, relocation, vacation, tail coverage</a:t>
            </a:r>
          </a:p>
          <a:p>
            <a:endParaRPr lang="en-US" dirty="0"/>
          </a:p>
          <a:p>
            <a:r>
              <a:rPr lang="en-US" dirty="0"/>
              <a:t>Mentorship and sponsorship</a:t>
            </a:r>
          </a:p>
          <a:p>
            <a:endParaRPr lang="en-US" dirty="0"/>
          </a:p>
          <a:p>
            <a:r>
              <a:rPr lang="en-US" dirty="0"/>
              <a:t>Timeline of contract/non-competes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5039" y="4771962"/>
            <a:ext cx="1217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@</a:t>
            </a:r>
            <a:r>
              <a:rPr lang="en-US" b="1" dirty="0" err="1"/>
              <a:t>silvishah</a:t>
            </a:r>
            <a:endParaRPr lang="en-US" b="1" dirty="0"/>
          </a:p>
        </p:txBody>
      </p:sp>
      <p:pic>
        <p:nvPicPr>
          <p:cNvPr id="5" name="Picture 4" descr="Choice-different-paths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788" y="3034761"/>
            <a:ext cx="2908453" cy="173720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F8574F3-DB98-0549-B530-6CF11D7ECC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07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0742"/>
    </mc:Choice>
    <mc:Fallback>
      <p:transition spd="slow" advTm="410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4-08 at 7.15.4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12" y="1480997"/>
            <a:ext cx="7508782" cy="23085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6406" y="4662396"/>
            <a:ext cx="1217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@</a:t>
            </a:r>
            <a:r>
              <a:rPr lang="en-US" b="1" dirty="0" err="1"/>
              <a:t>silvishah</a:t>
            </a:r>
            <a:endParaRPr lang="en-US" b="1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CD26E10-48C1-E94D-B35F-0E047028F6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492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54"/>
    </mc:Choice>
    <mc:Fallback>
      <p:transition spd="slow" advTm="32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Negotiate! Negotiate! Negotiate!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944816"/>
            <a:ext cx="8105787" cy="3739574"/>
          </a:xfrm>
        </p:spPr>
        <p:txBody>
          <a:bodyPr>
            <a:normAutofit fontScale="85000" lnSpcReduction="20000"/>
          </a:bodyPr>
          <a:lstStyle/>
          <a:p>
            <a:pPr>
              <a:buFont typeface="Arial"/>
              <a:buChar char="•"/>
            </a:pPr>
            <a:r>
              <a:rPr lang="en-US" dirty="0"/>
              <a:t>Clinical time - inpatient weeks, clinics, and dialysis rounding; should be in the contract</a:t>
            </a:r>
          </a:p>
          <a:p>
            <a:endParaRPr lang="en-US" dirty="0"/>
          </a:p>
          <a:p>
            <a:r>
              <a:rPr lang="en-US" dirty="0"/>
              <a:t>Compensations model - collections, RVU’s, or productivity</a:t>
            </a:r>
          </a:p>
          <a:p>
            <a:endParaRPr lang="en-US" dirty="0"/>
          </a:p>
          <a:p>
            <a:r>
              <a:rPr lang="en-US" dirty="0"/>
              <a:t>Start-up package for junior faculty</a:t>
            </a:r>
          </a:p>
          <a:p>
            <a:endParaRPr lang="en-US" dirty="0"/>
          </a:p>
          <a:p>
            <a:r>
              <a:rPr lang="en-US" dirty="0"/>
              <a:t>Protected time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5039" y="4771962"/>
            <a:ext cx="1217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@</a:t>
            </a:r>
            <a:r>
              <a:rPr lang="en-US" b="1" dirty="0" err="1"/>
              <a:t>silvishah</a:t>
            </a:r>
            <a:endParaRPr lang="en-US" b="1" dirty="0"/>
          </a:p>
        </p:txBody>
      </p:sp>
      <p:pic>
        <p:nvPicPr>
          <p:cNvPr id="6" name="Picture 5" descr="Screen Shot 2019-04-07 at 10.56.47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815" y="3721980"/>
            <a:ext cx="2794994" cy="132698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ACC242F-FAE9-5746-9B72-60D00D73CC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687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303"/>
    </mc:Choice>
    <mc:Fallback>
      <p:transition spd="slow" advTm="153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132"/>
            <a:ext cx="8229600" cy="857250"/>
          </a:xfrm>
        </p:spPr>
        <p:txBody>
          <a:bodyPr/>
          <a:lstStyle/>
          <a:p>
            <a:r>
              <a:rPr lang="en-US" dirty="0"/>
              <a:t>Always Negotiate Your Salary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0" y="958567"/>
            <a:ext cx="8229600" cy="339447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AAMC nationwide median salary</a:t>
            </a:r>
          </a:p>
          <a:p>
            <a:endParaRPr lang="en-US" dirty="0"/>
          </a:p>
          <a:p>
            <a:r>
              <a:rPr lang="en-US" dirty="0"/>
              <a:t>Ask your peers</a:t>
            </a:r>
          </a:p>
          <a:p>
            <a:endParaRPr lang="en-US" dirty="0"/>
          </a:p>
          <a:p>
            <a:r>
              <a:rPr lang="en-US" dirty="0"/>
              <a:t>Discuss with business administrator and chair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Discuss compensation of administrative work, education,  and research activities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Reevaluate every few years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5039" y="4771962"/>
            <a:ext cx="1217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@</a:t>
            </a:r>
            <a:r>
              <a:rPr lang="en-US" b="1" dirty="0" err="1"/>
              <a:t>silvishah</a:t>
            </a:r>
            <a:endParaRPr lang="en-US" b="1" dirty="0"/>
          </a:p>
        </p:txBody>
      </p:sp>
      <p:pic>
        <p:nvPicPr>
          <p:cNvPr id="5" name="Picture 4" descr="Screen Shot 2019-04-07 at 4.11.1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922" y="3744781"/>
            <a:ext cx="3252079" cy="139871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FB8FA5F-17AB-3F49-9C50-D2FF77F721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0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953"/>
    </mc:Choice>
    <mc:Fallback>
      <p:transition spd="slow" advTm="151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3227</TotalTime>
  <Words>475</Words>
  <Application>Microsoft Macintosh PowerPoint</Application>
  <PresentationFormat>On-screen Show (16:9)</PresentationFormat>
  <Paragraphs>124</Paragraphs>
  <Slides>17</Slides>
  <Notes>6</Notes>
  <HiddenSlides>0</HiddenSlides>
  <MMClips>17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Wingdings</vt:lpstr>
      <vt:lpstr>Black</vt:lpstr>
      <vt:lpstr>Early Career Transition for Women in Nephrology </vt:lpstr>
      <vt:lpstr>Disclosures</vt:lpstr>
      <vt:lpstr>Objectives</vt:lpstr>
      <vt:lpstr>PowerPoint Presentation</vt:lpstr>
      <vt:lpstr>Job Specifics</vt:lpstr>
      <vt:lpstr>Things to Consider</vt:lpstr>
      <vt:lpstr>PowerPoint Presentation</vt:lpstr>
      <vt:lpstr>Negotiate! Negotiate! Negotiate! </vt:lpstr>
      <vt:lpstr>Always Negotiate Your Salary</vt:lpstr>
      <vt:lpstr>PowerPoint Presentation</vt:lpstr>
      <vt:lpstr>Building Your Portfolio</vt:lpstr>
      <vt:lpstr>PowerPoint Presentation</vt:lpstr>
      <vt:lpstr>Career Goals</vt:lpstr>
      <vt:lpstr>Manage your Career</vt:lpstr>
      <vt:lpstr>Promotion Criteria – Assistant to Associate</vt:lpstr>
      <vt:lpstr>Self-Promote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Early Career Transition- Professional Development</dc:title>
  <dc:creator>Silvi Shah</dc:creator>
  <cp:lastModifiedBy>Prasoon Verma</cp:lastModifiedBy>
  <cp:revision>68</cp:revision>
  <dcterms:created xsi:type="dcterms:W3CDTF">2019-04-03T18:11:24Z</dcterms:created>
  <dcterms:modified xsi:type="dcterms:W3CDTF">2020-10-20T03:41:28Z</dcterms:modified>
</cp:coreProperties>
</file>